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89" r:id="rId7"/>
    <p:sldId id="261" r:id="rId8"/>
    <p:sldId id="285" r:id="rId9"/>
    <p:sldId id="262" r:id="rId10"/>
    <p:sldId id="263" r:id="rId11"/>
    <p:sldId id="264" r:id="rId12"/>
    <p:sldId id="268" r:id="rId13"/>
    <p:sldId id="265" r:id="rId14"/>
    <p:sldId id="266" r:id="rId15"/>
    <p:sldId id="267" r:id="rId16"/>
    <p:sldId id="269" r:id="rId17"/>
    <p:sldId id="286" r:id="rId18"/>
    <p:sldId id="270" r:id="rId19"/>
    <p:sldId id="271" r:id="rId20"/>
    <p:sldId id="272" r:id="rId21"/>
    <p:sldId id="273" r:id="rId22"/>
    <p:sldId id="274" r:id="rId23"/>
    <p:sldId id="275" r:id="rId24"/>
    <p:sldId id="276" r:id="rId25"/>
    <p:sldId id="277" r:id="rId26"/>
    <p:sldId id="278" r:id="rId27"/>
    <p:sldId id="280" r:id="rId28"/>
    <p:sldId id="279" r:id="rId29"/>
    <p:sldId id="281" r:id="rId30"/>
    <p:sldId id="282" r:id="rId31"/>
    <p:sldId id="288" r:id="rId32"/>
    <p:sldId id="283" r:id="rId33"/>
    <p:sldId id="284" r:id="rId34"/>
    <p:sldId id="287"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41" d="100"/>
          <a:sy n="41" d="100"/>
        </p:scale>
        <p:origin x="-1432"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1E5A0C3-7EDB-4443-BDD2-33218EFB4D12}"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2472045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E5A0C3-7EDB-4443-BDD2-33218EFB4D12}"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3548724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E5A0C3-7EDB-4443-BDD2-33218EFB4D12}"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4061793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E5A0C3-7EDB-4443-BDD2-33218EFB4D12}"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2471014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E5A0C3-7EDB-4443-BDD2-33218EFB4D12}" type="datetimeFigureOut">
              <a:rPr lang="en-US" smtClean="0"/>
              <a:t>9/12/16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25004840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1E5A0C3-7EDB-4443-BDD2-33218EFB4D12}" type="datetimeFigureOut">
              <a:rPr lang="en-US" smtClean="0"/>
              <a:t>9/12/16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4097651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1E5A0C3-7EDB-4443-BDD2-33218EFB4D12}" type="datetimeFigureOut">
              <a:rPr lang="en-US" smtClean="0"/>
              <a:t>9/12/16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42254794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1E5A0C3-7EDB-4443-BDD2-33218EFB4D12}" type="datetimeFigureOut">
              <a:rPr lang="en-US" smtClean="0"/>
              <a:t>9/12/16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2567955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E5A0C3-7EDB-4443-BDD2-33218EFB4D12}" type="datetimeFigureOut">
              <a:rPr lang="en-US" smtClean="0"/>
              <a:t>9/12/16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34357324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E5A0C3-7EDB-4443-BDD2-33218EFB4D12}" type="datetimeFigureOut">
              <a:rPr lang="en-US" smtClean="0"/>
              <a:t>9/12/16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28148635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E5A0C3-7EDB-4443-BDD2-33218EFB4D12}" type="datetimeFigureOut">
              <a:rPr lang="en-US" smtClean="0"/>
              <a:t>9/12/16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E7389C-296D-FE43-94FF-FB45C68FC5A5}" type="slidenum">
              <a:rPr lang="en-US" smtClean="0"/>
              <a:t>‹#›</a:t>
            </a:fld>
            <a:endParaRPr lang="en-US"/>
          </a:p>
        </p:txBody>
      </p:sp>
    </p:spTree>
    <p:extLst>
      <p:ext uri="{BB962C8B-B14F-4D97-AF65-F5344CB8AC3E}">
        <p14:creationId xmlns:p14="http://schemas.microsoft.com/office/powerpoint/2010/main" val="410637529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E5A0C3-7EDB-4443-BDD2-33218EFB4D12}" type="datetimeFigureOut">
              <a:rPr lang="en-US" smtClean="0"/>
              <a:t>9/12/16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E7389C-296D-FE43-94FF-FB45C68FC5A5}" type="slidenum">
              <a:rPr lang="en-US" smtClean="0"/>
              <a:t>‹#›</a:t>
            </a:fld>
            <a:endParaRPr lang="en-US"/>
          </a:p>
        </p:txBody>
      </p:sp>
    </p:spTree>
    <p:extLst>
      <p:ext uri="{BB962C8B-B14F-4D97-AF65-F5344CB8AC3E}">
        <p14:creationId xmlns:p14="http://schemas.microsoft.com/office/powerpoint/2010/main" val="10039932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 Id="rId3" Type="http://schemas.openxmlformats.org/officeDocument/2006/relationships/image" Target="../media/image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Early Ideas about </a:t>
            </a:r>
            <a:br>
              <a:rPr lang="en-US" dirty="0" smtClean="0"/>
            </a:br>
            <a:r>
              <a:rPr lang="en-US" dirty="0" smtClean="0"/>
              <a:t>Rights and Government</a:t>
            </a:r>
            <a:endParaRPr lang="en-US" dirty="0"/>
          </a:p>
        </p:txBody>
      </p:sp>
      <p:sp>
        <p:nvSpPr>
          <p:cNvPr id="3" name="Subtitle 2"/>
          <p:cNvSpPr>
            <a:spLocks noGrp="1"/>
          </p:cNvSpPr>
          <p:nvPr>
            <p:ph type="subTitle" idx="1"/>
          </p:nvPr>
        </p:nvSpPr>
        <p:spPr/>
        <p:txBody>
          <a:bodyPr/>
          <a:lstStyle/>
          <a:p>
            <a:r>
              <a:rPr lang="en-US" dirty="0" smtClean="0"/>
              <a:t>ISS </a:t>
            </a:r>
          </a:p>
          <a:p>
            <a:r>
              <a:rPr lang="en-US" dirty="0" smtClean="0"/>
              <a:t>Monday Sept. 12, 2016</a:t>
            </a:r>
            <a:endParaRPr lang="en-US" dirty="0"/>
          </a:p>
        </p:txBody>
      </p:sp>
    </p:spTree>
    <p:extLst>
      <p:ext uri="{BB962C8B-B14F-4D97-AF65-F5344CB8AC3E}">
        <p14:creationId xmlns:p14="http://schemas.microsoft.com/office/powerpoint/2010/main" val="369983412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Colonists brought many </a:t>
            </a:r>
            <a:r>
              <a:rPr lang="en-US" dirty="0" smtClean="0"/>
              <a:t>things across the sea, </a:t>
            </a:r>
            <a:r>
              <a:rPr lang="en-US" dirty="0" smtClean="0"/>
              <a:t>but most importantly (for us):</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sz="3600" dirty="0" smtClean="0"/>
              <a:t>They brought with them certain </a:t>
            </a:r>
          </a:p>
          <a:p>
            <a:pPr marL="0" indent="0">
              <a:buNone/>
            </a:pPr>
            <a:r>
              <a:rPr lang="en-US" sz="3600" b="1" dirty="0" smtClean="0"/>
              <a:t>ideas and expectations </a:t>
            </a:r>
            <a:r>
              <a:rPr lang="en-US" sz="3600" dirty="0" smtClean="0"/>
              <a:t>about </a:t>
            </a:r>
          </a:p>
          <a:p>
            <a:pPr marL="0" indent="0">
              <a:buNone/>
            </a:pPr>
            <a:r>
              <a:rPr lang="en-US" sz="3600" b="1" dirty="0" smtClean="0"/>
              <a:t>government</a:t>
            </a:r>
            <a:r>
              <a:rPr lang="en-US" sz="3600" dirty="0" smtClean="0"/>
              <a:t> and </a:t>
            </a:r>
            <a:r>
              <a:rPr lang="en-US" sz="3600" b="1" dirty="0" smtClean="0"/>
              <a:t>their rights </a:t>
            </a:r>
            <a:r>
              <a:rPr lang="en-US" sz="3600" dirty="0" smtClean="0"/>
              <a:t>-- as people, </a:t>
            </a:r>
          </a:p>
          <a:p>
            <a:pPr marL="0" indent="0">
              <a:buNone/>
            </a:pPr>
            <a:r>
              <a:rPr lang="en-US" sz="3600" dirty="0" smtClean="0"/>
              <a:t>as English subjects, and as members of </a:t>
            </a:r>
          </a:p>
          <a:p>
            <a:pPr marL="0" indent="0">
              <a:buNone/>
            </a:pPr>
            <a:r>
              <a:rPr lang="en-US" sz="3600" dirty="0" smtClean="0"/>
              <a:t>specific communities and groups</a:t>
            </a:r>
            <a:r>
              <a:rPr lang="en-US" sz="3600" dirty="0" smtClean="0"/>
              <a:t>!   </a:t>
            </a:r>
            <a:endParaRPr lang="en-US" sz="3600" dirty="0"/>
          </a:p>
        </p:txBody>
      </p:sp>
      <p:pic>
        <p:nvPicPr>
          <p:cNvPr id="5" name="Picture 4" descr="images-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90508" y="4728527"/>
            <a:ext cx="2100273" cy="1397636"/>
          </a:xfrm>
          <a:prstGeom prst="rect">
            <a:avLst/>
          </a:prstGeom>
        </p:spPr>
      </p:pic>
    </p:spTree>
    <p:extLst>
      <p:ext uri="{BB962C8B-B14F-4D97-AF65-F5344CB8AC3E}">
        <p14:creationId xmlns:p14="http://schemas.microsoft.com/office/powerpoint/2010/main" val="264527453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were some of those </a:t>
            </a:r>
            <a:br>
              <a:rPr lang="en-US" dirty="0" smtClean="0"/>
            </a:br>
            <a:r>
              <a:rPr lang="en-US" dirty="0" smtClean="0"/>
              <a:t>ideas and expectations?</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514350" indent="-514350">
              <a:buAutoNum type="arabicPeriod"/>
            </a:pPr>
            <a:r>
              <a:rPr lang="en-US" dirty="0" smtClean="0"/>
              <a:t>Ideas and expectations about GOVERNMENT:</a:t>
            </a:r>
          </a:p>
          <a:p>
            <a:pPr marL="0" indent="0">
              <a:buNone/>
            </a:pPr>
            <a:endParaRPr lang="en-US" dirty="0"/>
          </a:p>
        </p:txBody>
      </p:sp>
    </p:spTree>
    <p:extLst>
      <p:ext uri="{BB962C8B-B14F-4D97-AF65-F5344CB8AC3E}">
        <p14:creationId xmlns:p14="http://schemas.microsoft.com/office/powerpoint/2010/main" val="183509305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were some of those </a:t>
            </a:r>
            <a:br>
              <a:rPr lang="en-US" dirty="0" smtClean="0"/>
            </a:br>
            <a:r>
              <a:rPr lang="en-US" dirty="0" smtClean="0"/>
              <a:t>ideas and expectations?</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endParaRPr lang="en-US" dirty="0" smtClean="0"/>
          </a:p>
          <a:p>
            <a:pPr marL="514350" indent="-514350">
              <a:buAutoNum type="arabicPeriod"/>
            </a:pPr>
            <a:r>
              <a:rPr lang="en-US" dirty="0" smtClean="0"/>
              <a:t>Ideas and expectations about GOVERNMENT:</a:t>
            </a:r>
          </a:p>
          <a:p>
            <a:pPr marL="514350" indent="-514350">
              <a:buAutoNum type="arabicPeriod"/>
            </a:pPr>
            <a:endParaRPr lang="en-US" dirty="0"/>
          </a:p>
          <a:p>
            <a:pPr marL="514350" indent="-514350">
              <a:buAutoNum type="alphaLcParenR"/>
            </a:pPr>
            <a:r>
              <a:rPr lang="en-US" dirty="0" smtClean="0"/>
              <a:t>Gov’t is a SYSTEM that creates ORDER by </a:t>
            </a:r>
          </a:p>
          <a:p>
            <a:pPr marL="0" indent="0">
              <a:buNone/>
            </a:pPr>
            <a:r>
              <a:rPr lang="en-US" dirty="0"/>
              <a:t> </a:t>
            </a:r>
            <a:r>
              <a:rPr lang="en-US" dirty="0" smtClean="0"/>
              <a:t>        making laws and decisions about what can or </a:t>
            </a:r>
          </a:p>
          <a:p>
            <a:pPr marL="0" indent="0">
              <a:buNone/>
            </a:pPr>
            <a:r>
              <a:rPr lang="en-US" dirty="0"/>
              <a:t> </a:t>
            </a:r>
            <a:r>
              <a:rPr lang="en-US" dirty="0" smtClean="0"/>
              <a:t>        should happen in a society. </a:t>
            </a:r>
            <a:r>
              <a:rPr lang="en-US" dirty="0"/>
              <a:t> </a:t>
            </a:r>
            <a:endParaRPr lang="en-US" dirty="0" smtClean="0"/>
          </a:p>
          <a:p>
            <a:pPr marL="0" indent="0">
              <a:buNone/>
            </a:pPr>
            <a:r>
              <a:rPr lang="en-US" dirty="0"/>
              <a:t> </a:t>
            </a:r>
            <a:r>
              <a:rPr lang="en-US" dirty="0" smtClean="0"/>
              <a:t>     Laws and decisions are made in specific places:  </a:t>
            </a:r>
          </a:p>
          <a:p>
            <a:pPr marL="0" indent="0">
              <a:buNone/>
            </a:pPr>
            <a:r>
              <a:rPr lang="en-US" dirty="0"/>
              <a:t> </a:t>
            </a:r>
            <a:r>
              <a:rPr lang="en-US" dirty="0" smtClean="0"/>
              <a:t>     in assemblies like Parliament, in courts, and in </a:t>
            </a:r>
          </a:p>
          <a:p>
            <a:pPr marL="0" indent="0">
              <a:buNone/>
            </a:pPr>
            <a:r>
              <a:rPr lang="en-US" dirty="0"/>
              <a:t> </a:t>
            </a:r>
            <a:r>
              <a:rPr lang="en-US" dirty="0" smtClean="0"/>
              <a:t>     the deliberations and declarations of rulers.</a:t>
            </a:r>
          </a:p>
          <a:p>
            <a:pPr marL="0" indent="0">
              <a:buNone/>
            </a:pPr>
            <a:endParaRPr lang="en-US" dirty="0"/>
          </a:p>
        </p:txBody>
      </p:sp>
    </p:spTree>
    <p:extLst>
      <p:ext uri="{BB962C8B-B14F-4D97-AF65-F5344CB8AC3E}">
        <p14:creationId xmlns:p14="http://schemas.microsoft.com/office/powerpoint/2010/main" val="410479168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  Ideas and expectations about GOVERNMENT:</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514350" indent="-514350">
              <a:buAutoNum type="alphaLcParenR"/>
            </a:pPr>
            <a:r>
              <a:rPr lang="en-US" dirty="0" smtClean="0"/>
              <a:t>Gov’t is a SYSTEM that creates ORDER by making laws and decisions … in Parliament, in courts, in deliberations and declarations.</a:t>
            </a:r>
          </a:p>
          <a:p>
            <a:pPr marL="0" indent="0">
              <a:buNone/>
            </a:pPr>
            <a:endParaRPr lang="en-US" dirty="0" smtClean="0"/>
          </a:p>
          <a:p>
            <a:pPr marL="514350" indent="-514350">
              <a:buAutoNum type="alphaLcParenR"/>
            </a:pPr>
            <a:r>
              <a:rPr lang="en-US" dirty="0" smtClean="0"/>
              <a:t>But no ruler is “above the law.”  All rulers and gov’t officials must respect the law.</a:t>
            </a:r>
          </a:p>
          <a:p>
            <a:pPr marL="0" indent="0">
              <a:buNone/>
            </a:pPr>
            <a:endParaRPr lang="en-US" dirty="0"/>
          </a:p>
        </p:txBody>
      </p:sp>
    </p:spTree>
    <p:extLst>
      <p:ext uri="{BB962C8B-B14F-4D97-AF65-F5344CB8AC3E}">
        <p14:creationId xmlns:p14="http://schemas.microsoft.com/office/powerpoint/2010/main" val="53950916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  Ideas and expectations about GOVERNMENT:</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a)  Gov’t is a SYSTEM that creates ORDER… </a:t>
            </a:r>
          </a:p>
          <a:p>
            <a:pPr marL="514350" indent="-514350">
              <a:buAutoNum type="alphaLcParenR" startAt="2"/>
            </a:pPr>
            <a:r>
              <a:rPr lang="en-US" dirty="0" smtClean="0"/>
              <a:t>All rulers must respect the law.</a:t>
            </a:r>
          </a:p>
          <a:p>
            <a:pPr marL="0" indent="0">
              <a:buNone/>
            </a:pPr>
            <a:endParaRPr lang="en-US" dirty="0" smtClean="0"/>
          </a:p>
          <a:p>
            <a:pPr marL="514350" indent="-514350">
              <a:buAutoNum type="alphaLcParenR" startAt="3"/>
            </a:pPr>
            <a:r>
              <a:rPr lang="en-US" dirty="0" smtClean="0"/>
              <a:t>Good gov’t requires that the interests and </a:t>
            </a:r>
          </a:p>
          <a:p>
            <a:pPr marL="0" indent="0">
              <a:buNone/>
            </a:pPr>
            <a:r>
              <a:rPr lang="en-US" dirty="0"/>
              <a:t> </a:t>
            </a:r>
            <a:r>
              <a:rPr lang="en-US" dirty="0" smtClean="0"/>
              <a:t>     needs of people/groups be REPRESENTED in </a:t>
            </a:r>
          </a:p>
          <a:p>
            <a:pPr marL="0" indent="0">
              <a:buNone/>
            </a:pPr>
            <a:r>
              <a:rPr lang="en-US" dirty="0"/>
              <a:t> </a:t>
            </a:r>
            <a:r>
              <a:rPr lang="en-US" dirty="0" smtClean="0"/>
              <a:t>     the places where laws/decisions are made </a:t>
            </a:r>
          </a:p>
          <a:p>
            <a:pPr marL="0" indent="0">
              <a:buNone/>
            </a:pPr>
            <a:r>
              <a:rPr lang="en-US" dirty="0"/>
              <a:t> </a:t>
            </a:r>
            <a:r>
              <a:rPr lang="en-US" dirty="0" smtClean="0"/>
              <a:t>     (e.g., Parliament, town councils, courts, etc.).</a:t>
            </a:r>
          </a:p>
          <a:p>
            <a:pPr marL="0" indent="0">
              <a:buNone/>
            </a:pPr>
            <a:endParaRPr lang="en-US" dirty="0"/>
          </a:p>
        </p:txBody>
      </p:sp>
    </p:spTree>
    <p:extLst>
      <p:ext uri="{BB962C8B-B14F-4D97-AF65-F5344CB8AC3E}">
        <p14:creationId xmlns:p14="http://schemas.microsoft.com/office/powerpoint/2010/main" val="14695129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  Ideas and expectations about GOVERNMENT:</a:t>
            </a:r>
            <a:endParaRPr lang="en-US" dirty="0"/>
          </a:p>
        </p:txBody>
      </p:sp>
      <p:sp>
        <p:nvSpPr>
          <p:cNvPr id="3" name="Content Placeholder 2"/>
          <p:cNvSpPr>
            <a:spLocks noGrp="1"/>
          </p:cNvSpPr>
          <p:nvPr>
            <p:ph idx="1"/>
          </p:nvPr>
        </p:nvSpPr>
        <p:spPr/>
        <p:txBody>
          <a:bodyPr>
            <a:normAutofit fontScale="92500" lnSpcReduction="20000"/>
          </a:bodyPr>
          <a:lstStyle/>
          <a:p>
            <a:pPr marL="514350" indent="-514350">
              <a:buAutoNum type="alphaLcParenR"/>
            </a:pPr>
            <a:r>
              <a:rPr lang="en-US" dirty="0" smtClean="0"/>
              <a:t>Gov’t is a SYSTEM that creates ORDER… </a:t>
            </a:r>
          </a:p>
          <a:p>
            <a:pPr marL="514350" indent="-514350">
              <a:buFont typeface="Arial"/>
              <a:buAutoNum type="alphaLcParenR"/>
            </a:pPr>
            <a:r>
              <a:rPr lang="en-US" dirty="0" smtClean="0"/>
              <a:t>All rulers must respect the law.</a:t>
            </a:r>
          </a:p>
          <a:p>
            <a:pPr marL="514350" indent="-514350">
              <a:buAutoNum type="alphaLcParenR"/>
            </a:pPr>
            <a:r>
              <a:rPr lang="en-US" dirty="0" smtClean="0"/>
              <a:t>A good gov’t involves REPRESENTATION.</a:t>
            </a:r>
          </a:p>
          <a:p>
            <a:pPr marL="0" indent="0">
              <a:buNone/>
            </a:pPr>
            <a:endParaRPr lang="en-US" dirty="0" smtClean="0"/>
          </a:p>
          <a:p>
            <a:pPr marL="514350" indent="-514350">
              <a:buAutoNum type="alphaLcParenR" startAt="4"/>
            </a:pPr>
            <a:r>
              <a:rPr lang="en-US" dirty="0" smtClean="0"/>
              <a:t>There are different groups in a society (e.g., </a:t>
            </a:r>
          </a:p>
          <a:p>
            <a:pPr marL="0" indent="0">
              <a:buNone/>
            </a:pPr>
            <a:r>
              <a:rPr lang="en-US" dirty="0"/>
              <a:t> </a:t>
            </a:r>
            <a:r>
              <a:rPr lang="en-US" dirty="0" smtClean="0"/>
              <a:t>      nobles, commoners, clergy).                                      </a:t>
            </a:r>
          </a:p>
          <a:p>
            <a:pPr marL="0" indent="0">
              <a:buNone/>
            </a:pPr>
            <a:r>
              <a:rPr lang="en-US" dirty="0"/>
              <a:t> </a:t>
            </a:r>
            <a:r>
              <a:rPr lang="en-US" dirty="0" smtClean="0"/>
              <a:t>      As long as each group is REPRESENTED </a:t>
            </a:r>
          </a:p>
          <a:p>
            <a:pPr marL="0" indent="0">
              <a:buNone/>
            </a:pPr>
            <a:r>
              <a:rPr lang="en-US" dirty="0"/>
              <a:t> </a:t>
            </a:r>
            <a:r>
              <a:rPr lang="en-US" dirty="0" smtClean="0"/>
              <a:t>      somehow in the decision-making process,   </a:t>
            </a:r>
          </a:p>
          <a:p>
            <a:pPr marL="0" indent="0">
              <a:buNone/>
            </a:pPr>
            <a:r>
              <a:rPr lang="en-US" i="1" dirty="0"/>
              <a:t> </a:t>
            </a:r>
            <a:r>
              <a:rPr lang="en-US" i="1" dirty="0" smtClean="0"/>
              <a:t>      it’s ok if people are not treated as equals</a:t>
            </a:r>
            <a:r>
              <a:rPr lang="en-US" dirty="0" smtClean="0"/>
              <a:t>.  </a:t>
            </a:r>
            <a:endParaRPr lang="en-US" dirty="0"/>
          </a:p>
        </p:txBody>
      </p:sp>
    </p:spTree>
    <p:extLst>
      <p:ext uri="{BB962C8B-B14F-4D97-AF65-F5344CB8AC3E}">
        <p14:creationId xmlns:p14="http://schemas.microsoft.com/office/powerpoint/2010/main" val="300563723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1.  Ideas and expectations about GOVERNMENT:</a:t>
            </a:r>
            <a:endParaRPr lang="en-US" dirty="0"/>
          </a:p>
        </p:txBody>
      </p:sp>
      <p:sp>
        <p:nvSpPr>
          <p:cNvPr id="3" name="Content Placeholder 2"/>
          <p:cNvSpPr>
            <a:spLocks noGrp="1"/>
          </p:cNvSpPr>
          <p:nvPr>
            <p:ph idx="1"/>
          </p:nvPr>
        </p:nvSpPr>
        <p:spPr/>
        <p:txBody>
          <a:bodyPr>
            <a:normAutofit/>
          </a:bodyPr>
          <a:lstStyle/>
          <a:p>
            <a:pPr marL="514350" indent="-514350">
              <a:buAutoNum type="alphaLcParenR"/>
            </a:pPr>
            <a:endParaRPr lang="en-US" dirty="0" smtClean="0"/>
          </a:p>
          <a:p>
            <a:pPr marL="514350" indent="-514350">
              <a:buAutoNum type="alphaLcParenR"/>
            </a:pPr>
            <a:r>
              <a:rPr lang="en-US" dirty="0" smtClean="0"/>
              <a:t>Gov’t is a SYSTEM that creates ORDER… </a:t>
            </a:r>
          </a:p>
          <a:p>
            <a:pPr marL="514350" indent="-514350">
              <a:buFont typeface="Arial"/>
              <a:buAutoNum type="alphaLcParenR"/>
            </a:pPr>
            <a:r>
              <a:rPr lang="en-US" dirty="0" smtClean="0"/>
              <a:t>All rulers must respect the law.</a:t>
            </a:r>
          </a:p>
          <a:p>
            <a:pPr marL="514350" indent="-514350">
              <a:buAutoNum type="alphaLcParenR"/>
            </a:pPr>
            <a:r>
              <a:rPr lang="en-US" dirty="0" smtClean="0"/>
              <a:t>A good gov’t involves REPRESENTATION.</a:t>
            </a:r>
          </a:p>
          <a:p>
            <a:pPr marL="514350" indent="-514350">
              <a:buAutoNum type="alphaLcParenR" startAt="4"/>
            </a:pPr>
            <a:r>
              <a:rPr lang="en-US" dirty="0" smtClean="0"/>
              <a:t>All social groups should be REPRESENTED </a:t>
            </a:r>
          </a:p>
          <a:p>
            <a:pPr marL="0" indent="0">
              <a:buNone/>
            </a:pPr>
            <a:r>
              <a:rPr lang="en-US" dirty="0"/>
              <a:t> </a:t>
            </a:r>
            <a:r>
              <a:rPr lang="en-US" dirty="0" smtClean="0"/>
              <a:t>    in gov’t, but </a:t>
            </a:r>
            <a:r>
              <a:rPr lang="en-US" i="1" dirty="0" smtClean="0"/>
              <a:t>individuals are not seen or</a:t>
            </a:r>
          </a:p>
          <a:p>
            <a:pPr marL="0" indent="0">
              <a:buNone/>
            </a:pPr>
            <a:r>
              <a:rPr lang="en-US" i="1" dirty="0"/>
              <a:t> </a:t>
            </a:r>
            <a:r>
              <a:rPr lang="en-US" i="1" dirty="0" smtClean="0"/>
              <a:t>     treated as equals</a:t>
            </a:r>
            <a:r>
              <a:rPr lang="en-US" dirty="0" smtClean="0"/>
              <a:t>.  </a:t>
            </a:r>
            <a:endParaRPr lang="en-US" dirty="0"/>
          </a:p>
        </p:txBody>
      </p:sp>
    </p:spTree>
    <p:extLst>
      <p:ext uri="{BB962C8B-B14F-4D97-AF65-F5344CB8AC3E}">
        <p14:creationId xmlns:p14="http://schemas.microsoft.com/office/powerpoint/2010/main" val="362156974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r>
              <a:rPr lang="en-US" sz="3600" dirty="0" smtClean="0"/>
              <a:t>Colonists brought with them </a:t>
            </a:r>
          </a:p>
          <a:p>
            <a:pPr marL="514350" indent="-514350">
              <a:buAutoNum type="arabicPeriod"/>
            </a:pPr>
            <a:r>
              <a:rPr lang="en-US" sz="3600" dirty="0" smtClean="0"/>
              <a:t>ideas and expectations about </a:t>
            </a:r>
          </a:p>
          <a:p>
            <a:pPr marL="0" indent="0">
              <a:buNone/>
            </a:pPr>
            <a:r>
              <a:rPr lang="en-US" sz="3600" dirty="0"/>
              <a:t> </a:t>
            </a:r>
            <a:r>
              <a:rPr lang="en-US" sz="3600" dirty="0" smtClean="0"/>
              <a:t>    GOVERNMENT but also</a:t>
            </a:r>
          </a:p>
          <a:p>
            <a:pPr marL="0" indent="0">
              <a:buNone/>
            </a:pPr>
            <a:endParaRPr lang="en-US" sz="3600" dirty="0" smtClean="0"/>
          </a:p>
          <a:p>
            <a:pPr marL="514350" indent="-514350">
              <a:buAutoNum type="arabicPeriod" startAt="2"/>
            </a:pPr>
            <a:r>
              <a:rPr lang="en-US" sz="3600" b="1" dirty="0"/>
              <a:t>i</a:t>
            </a:r>
            <a:r>
              <a:rPr lang="en-US" sz="3600" b="1" dirty="0" smtClean="0"/>
              <a:t>deas and expectations about </a:t>
            </a:r>
          </a:p>
          <a:p>
            <a:pPr marL="0" indent="0">
              <a:buNone/>
            </a:pPr>
            <a:r>
              <a:rPr lang="en-US" sz="3600" b="1" dirty="0"/>
              <a:t> </a:t>
            </a:r>
            <a:r>
              <a:rPr lang="en-US" sz="3600" b="1" dirty="0" smtClean="0"/>
              <a:t>    people’s RIGHTS.</a:t>
            </a:r>
            <a:endParaRPr lang="en-US" sz="3600" b="1" dirty="0"/>
          </a:p>
        </p:txBody>
      </p:sp>
    </p:spTree>
    <p:extLst>
      <p:ext uri="{BB962C8B-B14F-4D97-AF65-F5344CB8AC3E}">
        <p14:creationId xmlns:p14="http://schemas.microsoft.com/office/powerpoint/2010/main" val="40492306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 Ideas and expectations about people’s RIGHTS:</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514350" indent="-514350">
              <a:buAutoNum type="alphaLcParenR"/>
            </a:pPr>
            <a:r>
              <a:rPr lang="en-US" dirty="0" smtClean="0"/>
              <a:t>Individual rights depend on one’s STATUS in society:  </a:t>
            </a:r>
          </a:p>
          <a:p>
            <a:pPr marL="0" indent="0">
              <a:buNone/>
            </a:pPr>
            <a:r>
              <a:rPr lang="en-US" dirty="0"/>
              <a:t>	</a:t>
            </a:r>
            <a:r>
              <a:rPr lang="en-US" dirty="0" smtClean="0"/>
              <a:t>- as a noble, </a:t>
            </a:r>
          </a:p>
          <a:p>
            <a:pPr marL="0" indent="0">
              <a:buNone/>
            </a:pPr>
            <a:r>
              <a:rPr lang="en-US" dirty="0"/>
              <a:t>	</a:t>
            </a:r>
            <a:r>
              <a:rPr lang="en-US" dirty="0" smtClean="0"/>
              <a:t>- as a member of the clergy, </a:t>
            </a:r>
          </a:p>
          <a:p>
            <a:pPr marL="0" indent="0">
              <a:buNone/>
            </a:pPr>
            <a:r>
              <a:rPr lang="en-US" dirty="0"/>
              <a:t>	</a:t>
            </a:r>
            <a:r>
              <a:rPr lang="en-US" dirty="0" smtClean="0"/>
              <a:t>- as a property-owning resident in a specific </a:t>
            </a:r>
          </a:p>
          <a:p>
            <a:pPr marL="0" indent="0">
              <a:buNone/>
            </a:pPr>
            <a:r>
              <a:rPr lang="en-US" dirty="0"/>
              <a:t> </a:t>
            </a:r>
            <a:r>
              <a:rPr lang="en-US" dirty="0" smtClean="0"/>
              <a:t>      community (a shire or a borough).</a:t>
            </a:r>
            <a:endParaRPr lang="en-US" dirty="0"/>
          </a:p>
        </p:txBody>
      </p:sp>
    </p:spTree>
    <p:extLst>
      <p:ext uri="{BB962C8B-B14F-4D97-AF65-F5344CB8AC3E}">
        <p14:creationId xmlns:p14="http://schemas.microsoft.com/office/powerpoint/2010/main" val="178607292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 Ideas and expectations about people’s RIGHTS:</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514350" indent="-514350">
              <a:buAutoNum type="alphaLcParenR"/>
            </a:pPr>
            <a:r>
              <a:rPr lang="en-US" dirty="0" smtClean="0"/>
              <a:t>Individual </a:t>
            </a:r>
            <a:r>
              <a:rPr lang="en-US" b="1" dirty="0" smtClean="0"/>
              <a:t>rights depend on one’s STATUS </a:t>
            </a:r>
            <a:r>
              <a:rPr lang="en-US" dirty="0" smtClean="0"/>
              <a:t>in society.  </a:t>
            </a:r>
            <a:r>
              <a:rPr lang="en-US" i="1" dirty="0" smtClean="0"/>
              <a:t>All men are NOT created equal.</a:t>
            </a:r>
          </a:p>
          <a:p>
            <a:pPr marL="0" indent="0">
              <a:buNone/>
            </a:pPr>
            <a:r>
              <a:rPr lang="en-US" dirty="0"/>
              <a:t>	</a:t>
            </a:r>
            <a:r>
              <a:rPr lang="en-US" dirty="0" smtClean="0"/>
              <a:t>(And of course, they weren’t even thinking of </a:t>
            </a:r>
          </a:p>
          <a:p>
            <a:pPr marL="0" indent="0">
              <a:buNone/>
            </a:pPr>
            <a:r>
              <a:rPr lang="en-US" dirty="0"/>
              <a:t> </a:t>
            </a:r>
            <a:r>
              <a:rPr lang="en-US" dirty="0" smtClean="0"/>
              <a:t>     women, kids, or people without property!)</a:t>
            </a:r>
            <a:endParaRPr lang="en-US" dirty="0"/>
          </a:p>
        </p:txBody>
      </p:sp>
    </p:spTree>
    <p:extLst>
      <p:ext uri="{BB962C8B-B14F-4D97-AF65-F5344CB8AC3E}">
        <p14:creationId xmlns:p14="http://schemas.microsoft.com/office/powerpoint/2010/main" val="401879835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homework over weekend:</a:t>
            </a:r>
            <a:endParaRPr lang="en-US" dirty="0"/>
          </a:p>
        </p:txBody>
      </p:sp>
      <p:sp>
        <p:nvSpPr>
          <p:cNvPr id="3" name="Content Placeholder 2"/>
          <p:cNvSpPr>
            <a:spLocks noGrp="1"/>
          </p:cNvSpPr>
          <p:nvPr>
            <p:ph idx="1"/>
          </p:nvPr>
        </p:nvSpPr>
        <p:spPr/>
        <p:txBody>
          <a:bodyPr/>
          <a:lstStyle/>
          <a:p>
            <a:r>
              <a:rPr lang="en-US" dirty="0" smtClean="0"/>
              <a:t>Actively study Civics vocabulary 1, and be ready to tell about what you did.</a:t>
            </a:r>
          </a:p>
          <a:p>
            <a:pPr marL="0" indent="0">
              <a:buNone/>
            </a:pPr>
            <a:endParaRPr lang="en-US" dirty="0" smtClean="0"/>
          </a:p>
          <a:p>
            <a:r>
              <a:rPr lang="en-US" dirty="0" smtClean="0"/>
              <a:t>So what did YOU do?</a:t>
            </a:r>
            <a:endParaRPr lang="en-US" dirty="0"/>
          </a:p>
        </p:txBody>
      </p:sp>
      <p:pic>
        <p:nvPicPr>
          <p:cNvPr id="5" name="Picture 4" descr="sport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8148" y="3179109"/>
            <a:ext cx="2532999" cy="3953950"/>
          </a:xfrm>
          <a:prstGeom prst="rect">
            <a:avLst/>
          </a:prstGeom>
        </p:spPr>
      </p:pic>
    </p:spTree>
    <p:extLst>
      <p:ext uri="{BB962C8B-B14F-4D97-AF65-F5344CB8AC3E}">
        <p14:creationId xmlns:p14="http://schemas.microsoft.com/office/powerpoint/2010/main" val="176398604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 Ideas and expectations about people’s RIGHTS:</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a:p>
          <a:p>
            <a:pPr marL="0" indent="0">
              <a:buNone/>
            </a:pPr>
            <a:r>
              <a:rPr lang="en-US" dirty="0" smtClean="0"/>
              <a:t>For a long time, only NOBLES and CLERGY had </a:t>
            </a:r>
          </a:p>
          <a:p>
            <a:pPr marL="0" indent="0">
              <a:buNone/>
            </a:pPr>
            <a:r>
              <a:rPr lang="en-US" dirty="0" smtClean="0"/>
              <a:t>any rights to speak of.  </a:t>
            </a:r>
          </a:p>
          <a:p>
            <a:pPr marL="0" indent="0">
              <a:buNone/>
            </a:pPr>
            <a:endParaRPr lang="en-US" dirty="0" smtClean="0"/>
          </a:p>
          <a:p>
            <a:pPr marL="0" indent="0">
              <a:buNone/>
            </a:pPr>
            <a:r>
              <a:rPr lang="en-US" dirty="0" smtClean="0"/>
              <a:t>But during the 1600s, Parliament passed a series </a:t>
            </a:r>
          </a:p>
          <a:p>
            <a:pPr marL="0" indent="0">
              <a:buNone/>
            </a:pPr>
            <a:r>
              <a:rPr lang="en-US" dirty="0" smtClean="0"/>
              <a:t>of laws that extended some individual rights to </a:t>
            </a:r>
          </a:p>
          <a:p>
            <a:pPr marL="0" indent="0">
              <a:buNone/>
            </a:pPr>
            <a:r>
              <a:rPr lang="en-US" dirty="0" smtClean="0"/>
              <a:t>COMMONERS (at least, to men with property </a:t>
            </a:r>
          </a:p>
          <a:p>
            <a:pPr marL="0" indent="0">
              <a:buNone/>
            </a:pPr>
            <a:r>
              <a:rPr lang="en-US" dirty="0" smtClean="0"/>
              <a:t>who were not noble and not clergy).</a:t>
            </a:r>
          </a:p>
        </p:txBody>
      </p:sp>
    </p:spTree>
    <p:extLst>
      <p:ext uri="{BB962C8B-B14F-4D97-AF65-F5344CB8AC3E}">
        <p14:creationId xmlns:p14="http://schemas.microsoft.com/office/powerpoint/2010/main" val="33159297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
            </a:r>
            <a:br>
              <a:rPr lang="en-US" sz="3600" b="1" dirty="0" smtClean="0"/>
            </a:br>
            <a:r>
              <a:rPr lang="en-US" sz="3600" b="1" dirty="0" smtClean="0"/>
              <a:t>b)  Basic individual rights </a:t>
            </a:r>
            <a:r>
              <a:rPr lang="en-US" sz="3600" dirty="0" smtClean="0"/>
              <a:t>(of English men with property / clergy / nobility) </a:t>
            </a:r>
            <a:r>
              <a:rPr lang="en-US" sz="3600" u="sng" dirty="0" smtClean="0"/>
              <a:t>by the late 1600s</a:t>
            </a:r>
            <a:r>
              <a:rPr lang="en-US" sz="3600" dirty="0" smtClean="0"/>
              <a:t>:</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Right not to be detained without cause</a:t>
            </a:r>
          </a:p>
          <a:p>
            <a:r>
              <a:rPr lang="en-US" dirty="0" smtClean="0"/>
              <a:t>Right to trial by a jury of peers</a:t>
            </a:r>
          </a:p>
          <a:p>
            <a:pPr marL="0" indent="0">
              <a:buNone/>
            </a:pPr>
            <a:endParaRPr lang="en-US" dirty="0" smtClean="0"/>
          </a:p>
          <a:p>
            <a:endParaRPr lang="en-US" dirty="0" smtClean="0"/>
          </a:p>
        </p:txBody>
      </p:sp>
    </p:spTree>
    <p:extLst>
      <p:ext uri="{BB962C8B-B14F-4D97-AF65-F5344CB8AC3E}">
        <p14:creationId xmlns:p14="http://schemas.microsoft.com/office/powerpoint/2010/main" val="424781413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
            </a:r>
            <a:br>
              <a:rPr lang="en-US" sz="3600" b="1" dirty="0" smtClean="0"/>
            </a:br>
            <a:r>
              <a:rPr lang="en-US" sz="3600" b="1" dirty="0" smtClean="0"/>
              <a:t>b)  Basic individual rights </a:t>
            </a:r>
            <a:r>
              <a:rPr lang="en-US" sz="3600" dirty="0" smtClean="0"/>
              <a:t>(of English men with property / clergy / nobility) </a:t>
            </a:r>
            <a:r>
              <a:rPr lang="en-US" sz="3600" u="sng" dirty="0" smtClean="0"/>
              <a:t>by the late 1600s</a:t>
            </a:r>
            <a:r>
              <a:rPr lang="en-US" sz="3600" dirty="0" smtClean="0"/>
              <a:t>:</a:t>
            </a:r>
            <a:r>
              <a:rPr lang="en-US" dirty="0" smtClean="0"/>
              <a:t/>
            </a:r>
            <a:br>
              <a:rPr lang="en-US" dirty="0" smtClean="0"/>
            </a:br>
            <a:endParaRPr lang="en-US" dirty="0"/>
          </a:p>
        </p:txBody>
      </p:sp>
      <p:sp>
        <p:nvSpPr>
          <p:cNvPr id="3" name="Content Placeholder 2"/>
          <p:cNvSpPr>
            <a:spLocks noGrp="1"/>
          </p:cNvSpPr>
          <p:nvPr>
            <p:ph idx="1"/>
          </p:nvPr>
        </p:nvSpPr>
        <p:spPr/>
        <p:txBody>
          <a:bodyPr/>
          <a:lstStyle/>
          <a:p>
            <a:r>
              <a:rPr lang="en-US" dirty="0" smtClean="0"/>
              <a:t>Right not to be detained without cause</a:t>
            </a:r>
          </a:p>
          <a:p>
            <a:r>
              <a:rPr lang="en-US" dirty="0" smtClean="0"/>
              <a:t>Right to trial by a jury of peers</a:t>
            </a:r>
          </a:p>
          <a:p>
            <a:r>
              <a:rPr lang="en-US" dirty="0" smtClean="0"/>
              <a:t>Freedom from cruel or unusual punishment</a:t>
            </a:r>
          </a:p>
          <a:p>
            <a:r>
              <a:rPr lang="en-US" dirty="0" smtClean="0"/>
              <a:t>Freedom from excessive bail or fines</a:t>
            </a:r>
          </a:p>
          <a:p>
            <a:pPr marL="0" indent="0">
              <a:buNone/>
            </a:pPr>
            <a:endParaRPr lang="en-US" dirty="0" smtClean="0"/>
          </a:p>
          <a:p>
            <a:endParaRPr lang="en-US" dirty="0" smtClean="0"/>
          </a:p>
        </p:txBody>
      </p:sp>
    </p:spTree>
    <p:extLst>
      <p:ext uri="{BB962C8B-B14F-4D97-AF65-F5344CB8AC3E}">
        <p14:creationId xmlns:p14="http://schemas.microsoft.com/office/powerpoint/2010/main" val="16056598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dirty="0" smtClean="0"/>
              <a:t/>
            </a:r>
            <a:br>
              <a:rPr lang="en-US" sz="3600" b="1" dirty="0" smtClean="0"/>
            </a:br>
            <a:r>
              <a:rPr lang="en-US" sz="3600" b="1" dirty="0" smtClean="0"/>
              <a:t>b)  Basic individual rights </a:t>
            </a:r>
            <a:r>
              <a:rPr lang="en-US" sz="3600" dirty="0" smtClean="0"/>
              <a:t>(of English men with property / clergy / nobility) </a:t>
            </a:r>
            <a:r>
              <a:rPr lang="en-US" sz="3600" u="sng" dirty="0" smtClean="0"/>
              <a:t>by the late 1600s</a:t>
            </a:r>
            <a:r>
              <a:rPr lang="en-US" sz="3600" dirty="0" smtClean="0"/>
              <a:t>:</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Right not to be detained without cause</a:t>
            </a:r>
          </a:p>
          <a:p>
            <a:r>
              <a:rPr lang="en-US" dirty="0" smtClean="0"/>
              <a:t>Right to trial by a jury of peers</a:t>
            </a:r>
          </a:p>
          <a:p>
            <a:r>
              <a:rPr lang="en-US" dirty="0" smtClean="0"/>
              <a:t>Freedom from cruel or unusual punishment</a:t>
            </a:r>
          </a:p>
          <a:p>
            <a:r>
              <a:rPr lang="en-US" dirty="0" smtClean="0"/>
              <a:t>Freedom from excessive bail or fines</a:t>
            </a:r>
          </a:p>
          <a:p>
            <a:r>
              <a:rPr lang="en-US" dirty="0" smtClean="0"/>
              <a:t>Right to speak freely in Parliament</a:t>
            </a:r>
          </a:p>
          <a:p>
            <a:r>
              <a:rPr lang="en-US" dirty="0" smtClean="0"/>
              <a:t>Right to petition authorities for help/action</a:t>
            </a:r>
          </a:p>
          <a:p>
            <a:r>
              <a:rPr lang="en-US" dirty="0" smtClean="0"/>
              <a:t>For Protestants (only), right to bear arms</a:t>
            </a:r>
          </a:p>
          <a:p>
            <a:endParaRPr lang="en-US" dirty="0" smtClean="0"/>
          </a:p>
          <a:p>
            <a:endParaRPr lang="en-US" dirty="0" smtClean="0"/>
          </a:p>
        </p:txBody>
      </p:sp>
    </p:spTree>
    <p:extLst>
      <p:ext uri="{BB962C8B-B14F-4D97-AF65-F5344CB8AC3E}">
        <p14:creationId xmlns:p14="http://schemas.microsoft.com/office/powerpoint/2010/main" val="259264357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Of course, all these ideas were related.</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smtClean="0"/>
              <a:t>                 </a:t>
            </a:r>
            <a:r>
              <a:rPr lang="en-US" sz="4400" dirty="0" smtClean="0"/>
              <a:t>Ideas about people’s rights</a:t>
            </a:r>
            <a:endParaRPr lang="en-US" sz="3600" dirty="0" smtClean="0">
              <a:latin typeface="Wingdings"/>
              <a:ea typeface="Wingdings"/>
              <a:cs typeface="Wingdings"/>
              <a:sym typeface="Wingdings"/>
            </a:endParaRPr>
          </a:p>
          <a:p>
            <a:pPr marL="0" indent="0">
              <a:buNone/>
            </a:pPr>
            <a:r>
              <a:rPr lang="en-US" sz="3600" dirty="0">
                <a:latin typeface="Wingdings"/>
                <a:ea typeface="Wingdings"/>
                <a:cs typeface="Wingdings"/>
                <a:sym typeface="Wingdings"/>
              </a:rPr>
              <a:t> </a:t>
            </a:r>
            <a:r>
              <a:rPr lang="en-US" sz="3600" dirty="0" smtClean="0">
                <a:latin typeface="Wingdings"/>
                <a:ea typeface="Wingdings"/>
                <a:cs typeface="Wingdings"/>
                <a:sym typeface="Wingdings"/>
              </a:rPr>
              <a:t>    </a:t>
            </a:r>
            <a:r>
              <a:rPr lang="en-US" sz="4800" dirty="0" smtClean="0">
                <a:latin typeface="Wingdings"/>
                <a:ea typeface="Wingdings"/>
                <a:cs typeface="Wingdings"/>
                <a:sym typeface="Wingdings"/>
              </a:rPr>
              <a:t>    </a:t>
            </a:r>
            <a:endParaRPr lang="en-US" dirty="0"/>
          </a:p>
          <a:p>
            <a:pPr marL="0" indent="0">
              <a:buNone/>
            </a:pPr>
            <a:r>
              <a:rPr lang="en-US" dirty="0" smtClean="0"/>
              <a:t>                 </a:t>
            </a:r>
            <a:r>
              <a:rPr lang="en-US" sz="4400" dirty="0" smtClean="0"/>
              <a:t>Ideas about government</a:t>
            </a:r>
          </a:p>
          <a:p>
            <a:pPr marL="0" indent="0">
              <a:buNone/>
            </a:pPr>
            <a:endParaRPr lang="en-US" sz="4400" dirty="0" smtClean="0"/>
          </a:p>
          <a:p>
            <a:pPr marL="0" indent="0">
              <a:buNone/>
            </a:pPr>
            <a:r>
              <a:rPr lang="en-US" sz="4400" dirty="0" smtClean="0"/>
              <a:t>As their ideas about people’s rights changed, so did their ideas about how they should be governed!</a:t>
            </a:r>
            <a:endParaRPr lang="en-US" sz="4400" dirty="0"/>
          </a:p>
          <a:p>
            <a:pPr marL="0" indent="0">
              <a:buNone/>
            </a:pPr>
            <a:endParaRPr lang="en-US" sz="4400" dirty="0"/>
          </a:p>
        </p:txBody>
      </p:sp>
    </p:spTree>
    <p:extLst>
      <p:ext uri="{BB962C8B-B14F-4D97-AF65-F5344CB8AC3E}">
        <p14:creationId xmlns:p14="http://schemas.microsoft.com/office/powerpoint/2010/main" val="1170825570"/>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Ideas about GOVERNMENT?</a:t>
            </a:r>
            <a:endParaRPr lang="en-US" dirty="0"/>
          </a:p>
        </p:txBody>
      </p:sp>
      <p:sp>
        <p:nvSpPr>
          <p:cNvPr id="3" name="Content Placeholder 2"/>
          <p:cNvSpPr>
            <a:spLocks noGrp="1"/>
          </p:cNvSpPr>
          <p:nvPr>
            <p:ph idx="1"/>
          </p:nvPr>
        </p:nvSpPr>
        <p:spPr/>
        <p:txBody>
          <a:bodyPr/>
          <a:lstStyle/>
          <a:p>
            <a:pPr marL="0" indent="0" algn="ctr">
              <a:buNone/>
            </a:pPr>
            <a:r>
              <a:rPr lang="en-US" dirty="0" smtClean="0"/>
              <a:t>By the late 1600s, it had also become clear that </a:t>
            </a:r>
          </a:p>
          <a:p>
            <a:pPr marL="0" indent="0" algn="ctr">
              <a:buNone/>
            </a:pPr>
            <a:r>
              <a:rPr lang="en-US" dirty="0" smtClean="0"/>
              <a:t>the MONARCH (King / Queen) </a:t>
            </a:r>
          </a:p>
          <a:p>
            <a:pPr marL="0" indent="0" algn="ctr">
              <a:buNone/>
            </a:pPr>
            <a:r>
              <a:rPr lang="en-US" dirty="0" smtClean="0"/>
              <a:t>had to share POWER with PARLIAMENT!</a:t>
            </a:r>
            <a:endParaRPr lang="en-US" dirty="0"/>
          </a:p>
        </p:txBody>
      </p:sp>
      <p:pic>
        <p:nvPicPr>
          <p:cNvPr id="5" name="Picture 4" descr="crow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1537" y="4121905"/>
            <a:ext cx="1587500" cy="1587500"/>
          </a:xfrm>
          <a:prstGeom prst="rect">
            <a:avLst/>
          </a:prstGeom>
        </p:spPr>
      </p:pic>
      <p:pic>
        <p:nvPicPr>
          <p:cNvPr id="6" name="Picture 5" descr="parliamen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5009" y="3922502"/>
            <a:ext cx="4038600" cy="2019300"/>
          </a:xfrm>
          <a:prstGeom prst="rect">
            <a:avLst/>
          </a:prstGeom>
        </p:spPr>
      </p:pic>
    </p:spTree>
    <p:extLst>
      <p:ext uri="{BB962C8B-B14F-4D97-AF65-F5344CB8AC3E}">
        <p14:creationId xmlns:p14="http://schemas.microsoft.com/office/powerpoint/2010/main" val="335378899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sz="3600" dirty="0" smtClean="0"/>
              <a:t/>
            </a:r>
            <a:br>
              <a:rPr lang="en-US" sz="3600" dirty="0" smtClean="0"/>
            </a:br>
            <a:r>
              <a:rPr lang="en-US" sz="4000" dirty="0" smtClean="0"/>
              <a:t>Shared powers of government</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The Monarch ( K / Q ) could not</a:t>
            </a:r>
          </a:p>
          <a:p>
            <a:r>
              <a:rPr lang="en-US" dirty="0" smtClean="0"/>
              <a:t>Raise taxes without Parliament’s approval.</a:t>
            </a:r>
          </a:p>
          <a:p>
            <a:r>
              <a:rPr lang="en-US" dirty="0" smtClean="0"/>
              <a:t>Make or suspend laws without Parliament’s approval.</a:t>
            </a:r>
          </a:p>
          <a:p>
            <a:r>
              <a:rPr lang="en-US" dirty="0" smtClean="0"/>
              <a:t>Interfere with elections or meetings of Parliament.</a:t>
            </a:r>
          </a:p>
          <a:p>
            <a:r>
              <a:rPr lang="en-US" dirty="0" smtClean="0"/>
              <a:t>Maintain a standing army in times of peace.</a:t>
            </a:r>
          </a:p>
          <a:p>
            <a:pPr marL="0" indent="0">
              <a:buNone/>
            </a:pPr>
            <a:endParaRPr lang="en-US" dirty="0" smtClean="0"/>
          </a:p>
          <a:p>
            <a:endParaRPr lang="en-US" dirty="0"/>
          </a:p>
        </p:txBody>
      </p:sp>
      <p:sp>
        <p:nvSpPr>
          <p:cNvPr id="4" name="TextBox 3"/>
          <p:cNvSpPr txBox="1"/>
          <p:nvPr/>
        </p:nvSpPr>
        <p:spPr>
          <a:xfrm>
            <a:off x="4486436" y="791784"/>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7781096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dirty="0" smtClean="0"/>
              <a:t>Colonists from England took many important ideas and expectations about GOVERNMENT and people’s RIGHTS with them when they went to North America.</a:t>
            </a:r>
          </a:p>
          <a:p>
            <a:pPr marL="0" indent="0">
              <a:buNone/>
            </a:pPr>
            <a:endParaRPr lang="en-US" dirty="0"/>
          </a:p>
        </p:txBody>
      </p:sp>
      <p:pic>
        <p:nvPicPr>
          <p:cNvPr id="4" name="Picture 3" descr="pilgrims boa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6601" y="3326088"/>
            <a:ext cx="3897247" cy="2800075"/>
          </a:xfrm>
          <a:prstGeom prst="rect">
            <a:avLst/>
          </a:prstGeom>
        </p:spPr>
      </p:pic>
    </p:spTree>
    <p:extLst>
      <p:ext uri="{BB962C8B-B14F-4D97-AF65-F5344CB8AC3E}">
        <p14:creationId xmlns:p14="http://schemas.microsoft.com/office/powerpoint/2010/main" val="293675702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Colonists’ ideas and expectations about GOVERNMENT and RIGHTS</a:t>
            </a:r>
            <a:endParaRPr lang="en-US" dirty="0"/>
          </a:p>
        </p:txBody>
      </p:sp>
      <p:sp>
        <p:nvSpPr>
          <p:cNvPr id="3" name="Content Placeholder 2"/>
          <p:cNvSpPr>
            <a:spLocks noGrp="1"/>
          </p:cNvSpPr>
          <p:nvPr>
            <p:ph idx="1"/>
          </p:nvPr>
        </p:nvSpPr>
        <p:spPr/>
        <p:txBody>
          <a:bodyPr>
            <a:normAutofit fontScale="85000" lnSpcReduction="20000"/>
          </a:bodyPr>
          <a:lstStyle/>
          <a:p>
            <a:pPr marL="0" indent="0" algn="ctr">
              <a:buNone/>
            </a:pPr>
            <a:r>
              <a:rPr lang="en-US" sz="4100" b="1" dirty="0" smtClean="0"/>
              <a:t>EVOLVED and ADAPTED </a:t>
            </a:r>
            <a:r>
              <a:rPr lang="en-US" sz="4100" dirty="0" smtClean="0"/>
              <a:t>further during the </a:t>
            </a:r>
          </a:p>
          <a:p>
            <a:pPr marL="0" indent="0" algn="ctr">
              <a:buNone/>
            </a:pPr>
            <a:r>
              <a:rPr lang="en-US" sz="4100" dirty="0" smtClean="0"/>
              <a:t>colonial period in </a:t>
            </a:r>
            <a:r>
              <a:rPr lang="en-US" sz="4100" dirty="0" err="1" smtClean="0"/>
              <a:t>N.America</a:t>
            </a:r>
            <a:r>
              <a:rPr lang="en-US" sz="4100" dirty="0" smtClean="0"/>
              <a:t> (1620 – 1770s).</a:t>
            </a:r>
          </a:p>
          <a:p>
            <a:pPr marL="0" indent="0">
              <a:buNone/>
            </a:pPr>
            <a:endParaRPr lang="en-US" dirty="0" smtClean="0"/>
          </a:p>
          <a:p>
            <a:r>
              <a:rPr lang="en-US" sz="3800" dirty="0"/>
              <a:t>A</a:t>
            </a:r>
            <a:r>
              <a:rPr lang="en-US" sz="3800" dirty="0" smtClean="0"/>
              <a:t>t first, the Crown let colonists govern themselves, as long as they sent natural resources back to England.  So they created:</a:t>
            </a:r>
          </a:p>
          <a:p>
            <a:pPr lvl="1"/>
            <a:r>
              <a:rPr lang="en-US" sz="3800" dirty="0" smtClean="0"/>
              <a:t>Colonial assemblies</a:t>
            </a:r>
          </a:p>
          <a:p>
            <a:pPr lvl="1"/>
            <a:r>
              <a:rPr lang="en-US" sz="3800" dirty="0" smtClean="0"/>
              <a:t>Colonial governors</a:t>
            </a:r>
          </a:p>
          <a:p>
            <a:pPr lvl="1"/>
            <a:r>
              <a:rPr lang="en-US" sz="3800" dirty="0" smtClean="0"/>
              <a:t>Colonial courts</a:t>
            </a:r>
          </a:p>
        </p:txBody>
      </p:sp>
    </p:spTree>
    <p:extLst>
      <p:ext uri="{BB962C8B-B14F-4D97-AF65-F5344CB8AC3E}">
        <p14:creationId xmlns:p14="http://schemas.microsoft.com/office/powerpoint/2010/main" val="325903289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Colonists’ ideas and expectations </a:t>
            </a:r>
            <a:r>
              <a:rPr lang="en-US" sz="3600" dirty="0"/>
              <a:t/>
            </a:r>
            <a:br>
              <a:rPr lang="en-US" sz="3600" dirty="0"/>
            </a:br>
            <a:r>
              <a:rPr lang="en-US" sz="3600" dirty="0" smtClean="0"/>
              <a:t>evolved and adapted further.</a:t>
            </a:r>
            <a:endParaRPr lang="en-US" sz="3600" dirty="0"/>
          </a:p>
        </p:txBody>
      </p:sp>
      <p:sp>
        <p:nvSpPr>
          <p:cNvPr id="3" name="Content Placeholder 2"/>
          <p:cNvSpPr>
            <a:spLocks noGrp="1"/>
          </p:cNvSpPr>
          <p:nvPr>
            <p:ph idx="1"/>
          </p:nvPr>
        </p:nvSpPr>
        <p:spPr/>
        <p:txBody>
          <a:bodyPr>
            <a:normAutofit/>
          </a:bodyPr>
          <a:lstStyle/>
          <a:p>
            <a:r>
              <a:rPr lang="en-US" dirty="0" smtClean="0"/>
              <a:t>But after several major wars, in the 1760s, England began to crack down on the colonists, to expect more from them (in taxes, help and obedience), and to limit their freedoms…  </a:t>
            </a:r>
          </a:p>
          <a:p>
            <a:pPr marL="0" indent="0">
              <a:buNone/>
            </a:pPr>
            <a:endParaRPr lang="en-US" dirty="0" smtClean="0"/>
          </a:p>
          <a:p>
            <a:r>
              <a:rPr lang="en-US" dirty="0" smtClean="0"/>
              <a:t>The ensuing CONFLICTS over RIGHTS and REPRESENTATION led to… ?</a:t>
            </a:r>
          </a:p>
        </p:txBody>
      </p:sp>
    </p:spTree>
    <p:extLst>
      <p:ext uri="{BB962C8B-B14F-4D97-AF65-F5344CB8AC3E}">
        <p14:creationId xmlns:p14="http://schemas.microsoft.com/office/powerpoint/2010/main" val="359616549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Civics vocabulary 1</a:t>
            </a:r>
            <a:endParaRPr lang="en-US" dirty="0"/>
          </a:p>
        </p:txBody>
      </p:sp>
      <p:sp>
        <p:nvSpPr>
          <p:cNvPr id="3" name="Content Placeholder 2"/>
          <p:cNvSpPr>
            <a:spLocks noGrp="1"/>
          </p:cNvSpPr>
          <p:nvPr>
            <p:ph idx="1"/>
          </p:nvPr>
        </p:nvSpPr>
        <p:spPr/>
        <p:txBody>
          <a:bodyPr/>
          <a:lstStyle/>
          <a:p>
            <a:r>
              <a:rPr lang="en-US" dirty="0" smtClean="0"/>
              <a:t>Do you have any questions about the terms we have covered so far?</a:t>
            </a:r>
            <a:endParaRPr lang="en-US" dirty="0"/>
          </a:p>
        </p:txBody>
      </p:sp>
    </p:spTree>
    <p:extLst>
      <p:ext uri="{BB962C8B-B14F-4D97-AF65-F5344CB8AC3E}">
        <p14:creationId xmlns:p14="http://schemas.microsoft.com/office/powerpoint/2010/main" val="119467553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dirty="0" smtClean="0"/>
              <a:t/>
            </a:r>
            <a:br>
              <a:rPr lang="en-US" dirty="0" smtClean="0"/>
            </a:br>
            <a:r>
              <a:rPr lang="en-US" dirty="0" smtClean="0"/>
              <a:t>Conflicts over RIGHTS and REPRESENTATION led to</a:t>
            </a:r>
            <a:br>
              <a:rPr lang="en-US" dirty="0" smtClean="0"/>
            </a:br>
            <a:endParaRPr lang="en-US" dirty="0"/>
          </a:p>
        </p:txBody>
      </p:sp>
      <p:sp>
        <p:nvSpPr>
          <p:cNvPr id="3" name="Content Placeholder 2"/>
          <p:cNvSpPr>
            <a:spLocks noGrp="1"/>
          </p:cNvSpPr>
          <p:nvPr>
            <p:ph idx="1"/>
          </p:nvPr>
        </p:nvSpPr>
        <p:spPr/>
        <p:txBody>
          <a:bodyPr>
            <a:normAutofit/>
          </a:bodyPr>
          <a:lstStyle/>
          <a:p>
            <a:r>
              <a:rPr lang="en-US" dirty="0" smtClean="0"/>
              <a:t>the DECLARATION of INDEPENDENCE </a:t>
            </a:r>
          </a:p>
          <a:p>
            <a:pPr marL="0" indent="0">
              <a:buNone/>
            </a:pPr>
            <a:r>
              <a:rPr lang="en-US" dirty="0"/>
              <a:t>  </a:t>
            </a:r>
            <a:r>
              <a:rPr lang="en-US" dirty="0" smtClean="0"/>
              <a:t>  </a:t>
            </a:r>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smtClean="0"/>
          </a:p>
          <a:p>
            <a:r>
              <a:rPr lang="en-US" dirty="0"/>
              <a:t>a</a:t>
            </a:r>
            <a:r>
              <a:rPr lang="en-US" dirty="0" smtClean="0"/>
              <a:t>nd the Revolutionary War (1776 – 1783)…</a:t>
            </a:r>
          </a:p>
          <a:p>
            <a:pPr marL="0" indent="0">
              <a:buNone/>
            </a:pPr>
            <a:endParaRPr lang="en-US" dirty="0"/>
          </a:p>
          <a:p>
            <a:pPr marL="0" indent="0">
              <a:buNone/>
            </a:pPr>
            <a:endParaRPr lang="en-US" dirty="0" smtClean="0"/>
          </a:p>
        </p:txBody>
      </p:sp>
      <p:pic>
        <p:nvPicPr>
          <p:cNvPr id="4" name="Picture 3" descr="DoI 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2909" y="2335971"/>
            <a:ext cx="4559374" cy="2612676"/>
          </a:xfrm>
          <a:prstGeom prst="rect">
            <a:avLst/>
          </a:prstGeom>
        </p:spPr>
      </p:pic>
    </p:spTree>
    <p:extLst>
      <p:ext uri="{BB962C8B-B14F-4D97-AF65-F5344CB8AC3E}">
        <p14:creationId xmlns:p14="http://schemas.microsoft.com/office/powerpoint/2010/main" val="71882331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a:t>
            </a:r>
            <a:r>
              <a:rPr lang="en-US" dirty="0" smtClean="0"/>
              <a:t>hich is why we celebrate July 4</a:t>
            </a:r>
            <a:r>
              <a:rPr lang="en-US" baseline="30000" dirty="0" smtClean="0"/>
              <a:t>th</a:t>
            </a:r>
            <a:r>
              <a:rPr lang="en-US" dirty="0" smtClean="0"/>
              <a:t>!</a:t>
            </a:r>
            <a:endParaRPr lang="en-US" dirty="0"/>
          </a:p>
        </p:txBody>
      </p:sp>
      <p:pic>
        <p:nvPicPr>
          <p:cNvPr id="4" name="Content Placeholder 3" descr="RevWar.jpg"/>
          <p:cNvPicPr>
            <a:picLocks noGrp="1" noChangeAspect="1"/>
          </p:cNvPicPr>
          <p:nvPr>
            <p:ph idx="1"/>
          </p:nvPr>
        </p:nvPicPr>
        <p:blipFill>
          <a:blip r:embed="rId2">
            <a:extLst>
              <a:ext uri="{28A0092B-C50C-407E-A947-70E740481C1C}">
                <a14:useLocalDpi xmlns:a14="http://schemas.microsoft.com/office/drawing/2010/main" val="0"/>
              </a:ext>
            </a:extLst>
          </a:blip>
          <a:srcRect t="3157" b="3157"/>
          <a:stretch>
            <a:fillRect/>
          </a:stretch>
        </p:blipFill>
        <p:spPr/>
      </p:pic>
    </p:spTree>
    <p:extLst>
      <p:ext uri="{BB962C8B-B14F-4D97-AF65-F5344CB8AC3E}">
        <p14:creationId xmlns:p14="http://schemas.microsoft.com/office/powerpoint/2010/main" val="409404115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HW for tonight!</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Read OUT LOUD at least 3 times* </a:t>
            </a:r>
          </a:p>
          <a:p>
            <a:pPr marL="0" indent="0">
              <a:buNone/>
            </a:pPr>
            <a:r>
              <a:rPr lang="en-US" dirty="0" smtClean="0"/>
              <a:t>    the </a:t>
            </a:r>
            <a:r>
              <a:rPr lang="en-US" u="sng" dirty="0" smtClean="0"/>
              <a:t>first two paragraphs</a:t>
            </a:r>
            <a:r>
              <a:rPr lang="en-US" dirty="0" smtClean="0"/>
              <a:t> of </a:t>
            </a:r>
          </a:p>
          <a:p>
            <a:pPr marL="0" indent="0">
              <a:buNone/>
            </a:pPr>
            <a:r>
              <a:rPr lang="en-US" dirty="0"/>
              <a:t> </a:t>
            </a:r>
            <a:r>
              <a:rPr lang="en-US" dirty="0" smtClean="0"/>
              <a:t>   the </a:t>
            </a:r>
            <a:r>
              <a:rPr lang="en-US" i="1" dirty="0" smtClean="0"/>
              <a:t>Declaration of Independence</a:t>
            </a:r>
            <a:r>
              <a:rPr lang="en-US" dirty="0" smtClean="0"/>
              <a:t>.  </a:t>
            </a:r>
          </a:p>
          <a:p>
            <a:pPr marL="0" indent="0">
              <a:buNone/>
            </a:pPr>
            <a:endParaRPr lang="en-US" dirty="0"/>
          </a:p>
          <a:p>
            <a:pPr marL="0" indent="0">
              <a:buNone/>
            </a:pPr>
            <a:r>
              <a:rPr lang="en-US" dirty="0" smtClean="0"/>
              <a:t>	</a:t>
            </a:r>
            <a:r>
              <a:rPr lang="en-US" dirty="0" smtClean="0">
                <a:sym typeface="Wingdings"/>
              </a:rPr>
              <a:t>  </a:t>
            </a:r>
            <a:r>
              <a:rPr lang="en-US" dirty="0" smtClean="0"/>
              <a:t>What does it say about people’s RIGHTS and</a:t>
            </a:r>
          </a:p>
          <a:p>
            <a:pPr marL="0" indent="0">
              <a:buNone/>
            </a:pPr>
            <a:r>
              <a:rPr lang="en-US" dirty="0"/>
              <a:t> </a:t>
            </a:r>
            <a:r>
              <a:rPr lang="en-US" dirty="0" smtClean="0"/>
              <a:t>            the proper role of GOVERNMENT?</a:t>
            </a:r>
          </a:p>
          <a:p>
            <a:pPr marL="0" indent="0">
              <a:buNone/>
            </a:pPr>
            <a:endParaRPr lang="en-US" dirty="0"/>
          </a:p>
          <a:p>
            <a:pPr marL="0" indent="0">
              <a:buNone/>
            </a:pPr>
            <a:r>
              <a:rPr lang="en-US" dirty="0" smtClean="0"/>
              <a:t>*  Read it </a:t>
            </a:r>
            <a:r>
              <a:rPr lang="en-US" b="1" dirty="0" smtClean="0"/>
              <a:t>out loud </a:t>
            </a:r>
            <a:r>
              <a:rPr lang="en-US" dirty="0" smtClean="0"/>
              <a:t>because this makes it easier to </a:t>
            </a:r>
          </a:p>
          <a:p>
            <a:pPr marL="0" indent="0">
              <a:buNone/>
            </a:pPr>
            <a:r>
              <a:rPr lang="en-US" dirty="0"/>
              <a:t> </a:t>
            </a:r>
            <a:r>
              <a:rPr lang="en-US" dirty="0" smtClean="0"/>
              <a:t>   understand and do it </a:t>
            </a:r>
            <a:r>
              <a:rPr lang="en-US" b="1" dirty="0" smtClean="0"/>
              <a:t>three times </a:t>
            </a:r>
            <a:r>
              <a:rPr lang="en-US" dirty="0" smtClean="0"/>
              <a:t>because this is not </a:t>
            </a:r>
          </a:p>
          <a:p>
            <a:pPr marL="0" indent="0">
              <a:buNone/>
            </a:pPr>
            <a:r>
              <a:rPr lang="en-US" dirty="0"/>
              <a:t> </a:t>
            </a:r>
            <a:r>
              <a:rPr lang="en-US" dirty="0" smtClean="0"/>
              <a:t>   your everyday language.  Try it and you’ll see!</a:t>
            </a:r>
            <a:endParaRPr lang="en-US" dirty="0"/>
          </a:p>
        </p:txBody>
      </p:sp>
      <p:pic>
        <p:nvPicPr>
          <p:cNvPr id="4" name="Picture 3" descr="DoI 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72544" y="1417638"/>
            <a:ext cx="3014256" cy="1693629"/>
          </a:xfrm>
          <a:prstGeom prst="rect">
            <a:avLst/>
          </a:prstGeom>
        </p:spPr>
      </p:pic>
    </p:spTree>
    <p:extLst>
      <p:ext uri="{BB962C8B-B14F-4D97-AF65-F5344CB8AC3E}">
        <p14:creationId xmlns:p14="http://schemas.microsoft.com/office/powerpoint/2010/main" val="391132159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BRING to class on Tuesday:</a:t>
            </a:r>
            <a:endParaRPr lang="en-US" dirty="0"/>
          </a:p>
        </p:txBody>
      </p:sp>
      <p:sp>
        <p:nvSpPr>
          <p:cNvPr id="3" name="Content Placeholder 2"/>
          <p:cNvSpPr>
            <a:spLocks noGrp="1"/>
          </p:cNvSpPr>
          <p:nvPr>
            <p:ph idx="1"/>
          </p:nvPr>
        </p:nvSpPr>
        <p:spPr/>
        <p:txBody>
          <a:bodyPr>
            <a:normAutofit lnSpcReduction="10000"/>
          </a:bodyPr>
          <a:lstStyle/>
          <a:p>
            <a:r>
              <a:rPr lang="en-US" dirty="0" smtClean="0"/>
              <a:t>Your text of the </a:t>
            </a:r>
            <a:r>
              <a:rPr lang="en-US" i="1" dirty="0" smtClean="0"/>
              <a:t>Declaration of Independence</a:t>
            </a:r>
            <a:r>
              <a:rPr lang="en-US" dirty="0" smtClean="0"/>
              <a:t>.</a:t>
            </a:r>
          </a:p>
          <a:p>
            <a:pPr marL="0" indent="0">
              <a:buNone/>
            </a:pPr>
            <a:endParaRPr lang="en-US" dirty="0" smtClean="0"/>
          </a:p>
          <a:p>
            <a:r>
              <a:rPr lang="en-US" dirty="0" smtClean="0"/>
              <a:t>Your observations on what it says about rights and the role of government (these can just be in your head, but if you want to highlight the text as you read or make notes in the margins, that’s even better!).</a:t>
            </a:r>
          </a:p>
          <a:p>
            <a:pPr marL="0" indent="0">
              <a:buNone/>
            </a:pPr>
            <a:endParaRPr lang="en-US" dirty="0" smtClean="0"/>
          </a:p>
          <a:p>
            <a:r>
              <a:rPr lang="en-US" dirty="0" smtClean="0"/>
              <a:t>Your Civics Vocabulary 1.</a:t>
            </a:r>
            <a:endParaRPr lang="en-US" dirty="0"/>
          </a:p>
        </p:txBody>
      </p:sp>
    </p:spTree>
    <p:extLst>
      <p:ext uri="{BB962C8B-B14F-4D97-AF65-F5344CB8AC3E}">
        <p14:creationId xmlns:p14="http://schemas.microsoft.com/office/powerpoint/2010/main" val="184377247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Now, it’s time to pack up your ideas and row, row, row your boat!</a:t>
            </a:r>
            <a:endParaRPr lang="en-US" dirty="0"/>
          </a:p>
        </p:txBody>
      </p:sp>
      <p:pic>
        <p:nvPicPr>
          <p:cNvPr id="4" name="Content Placeholder 3" descr="pilgrims boat.jpg"/>
          <p:cNvPicPr>
            <a:picLocks noGrp="1" noChangeAspect="1"/>
          </p:cNvPicPr>
          <p:nvPr>
            <p:ph idx="1"/>
          </p:nvPr>
        </p:nvPicPr>
        <p:blipFill>
          <a:blip r:embed="rId2">
            <a:extLst>
              <a:ext uri="{28A0092B-C50C-407E-A947-70E740481C1C}">
                <a14:useLocalDpi xmlns:a14="http://schemas.microsoft.com/office/drawing/2010/main" val="0"/>
              </a:ext>
            </a:extLst>
          </a:blip>
          <a:srcRect t="11727" b="11727"/>
          <a:stretch>
            <a:fillRect/>
          </a:stretch>
        </p:blipFill>
        <p:spPr/>
      </p:pic>
    </p:spTree>
    <p:extLst>
      <p:ext uri="{BB962C8B-B14F-4D97-AF65-F5344CB8AC3E}">
        <p14:creationId xmlns:p14="http://schemas.microsoft.com/office/powerpoint/2010/main" val="1922829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Civics vocabulary 1</a:t>
            </a:r>
            <a:endParaRPr lang="en-US" dirty="0"/>
          </a:p>
        </p:txBody>
      </p:sp>
      <p:sp>
        <p:nvSpPr>
          <p:cNvPr id="3" name="Content Placeholder 2"/>
          <p:cNvSpPr>
            <a:spLocks noGrp="1"/>
          </p:cNvSpPr>
          <p:nvPr>
            <p:ph idx="1"/>
          </p:nvPr>
        </p:nvSpPr>
        <p:spPr/>
        <p:txBody>
          <a:bodyPr/>
          <a:lstStyle/>
          <a:p>
            <a:r>
              <a:rPr lang="en-US" dirty="0"/>
              <a:t>A</a:t>
            </a:r>
            <a:r>
              <a:rPr lang="en-US" dirty="0" smtClean="0"/>
              <a:t>ny questions about the terms we have covered so far?</a:t>
            </a:r>
          </a:p>
          <a:p>
            <a:r>
              <a:rPr lang="en-US" dirty="0" smtClean="0"/>
              <a:t>We will discuss the rest of the terms on this sheet in class </a:t>
            </a:r>
            <a:r>
              <a:rPr lang="en-US" u="sng" dirty="0" smtClean="0"/>
              <a:t>on Tuesday</a:t>
            </a:r>
            <a:r>
              <a:rPr lang="en-US" dirty="0" smtClean="0"/>
              <a:t>.  Please be sure you have your list with you tomorrow.</a:t>
            </a:r>
            <a:endParaRPr lang="en-US" dirty="0"/>
          </a:p>
        </p:txBody>
      </p:sp>
    </p:spTree>
    <p:extLst>
      <p:ext uri="{BB962C8B-B14F-4D97-AF65-F5344CB8AC3E}">
        <p14:creationId xmlns:p14="http://schemas.microsoft.com/office/powerpoint/2010/main" val="212924260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a:t>
            </a:r>
            <a:r>
              <a:rPr lang="en-US" dirty="0" smtClean="0"/>
              <a:t>hat are we going to do today?</a:t>
            </a:r>
            <a:endParaRPr lang="en-US" dirty="0"/>
          </a:p>
        </p:txBody>
      </p:sp>
      <p:pic>
        <p:nvPicPr>
          <p:cNvPr id="4" name="Content Placeholder 3" descr="classroom.jpg"/>
          <p:cNvPicPr>
            <a:picLocks noGrp="1" noChangeAspect="1"/>
          </p:cNvPicPr>
          <p:nvPr>
            <p:ph idx="1"/>
          </p:nvPr>
        </p:nvPicPr>
        <p:blipFill>
          <a:blip r:embed="rId2">
            <a:extLst>
              <a:ext uri="{28A0092B-C50C-407E-A947-70E740481C1C}">
                <a14:useLocalDpi xmlns:a14="http://schemas.microsoft.com/office/drawing/2010/main" val="0"/>
              </a:ext>
            </a:extLst>
          </a:blip>
          <a:srcRect t="8678" b="8678"/>
          <a:stretch>
            <a:fillRect/>
          </a:stretch>
        </p:blipFill>
        <p:spPr>
          <a:xfrm>
            <a:off x="1018005" y="1567210"/>
            <a:ext cx="7014695" cy="3857812"/>
          </a:xfrm>
        </p:spPr>
      </p:pic>
    </p:spTree>
    <p:extLst>
      <p:ext uri="{BB962C8B-B14F-4D97-AF65-F5344CB8AC3E}">
        <p14:creationId xmlns:p14="http://schemas.microsoft.com/office/powerpoint/2010/main" val="201510749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Please take out:</a:t>
            </a:r>
            <a:endParaRPr lang="en-US" dirty="0"/>
          </a:p>
        </p:txBody>
      </p:sp>
      <p:sp>
        <p:nvSpPr>
          <p:cNvPr id="3" name="Content Placeholder 2"/>
          <p:cNvSpPr>
            <a:spLocks noGrp="1"/>
          </p:cNvSpPr>
          <p:nvPr>
            <p:ph idx="1"/>
          </p:nvPr>
        </p:nvSpPr>
        <p:spPr/>
        <p:txBody>
          <a:bodyPr/>
          <a:lstStyle/>
          <a:p>
            <a:r>
              <a:rPr lang="en-US" dirty="0" smtClean="0"/>
              <a:t>A sheet of lined paper (don’t rip it!)</a:t>
            </a:r>
          </a:p>
          <a:p>
            <a:r>
              <a:rPr lang="en-US" dirty="0" smtClean="0"/>
              <a:t>A writing implement of your choice</a:t>
            </a:r>
          </a:p>
          <a:p>
            <a:endParaRPr lang="en-US" dirty="0"/>
          </a:p>
          <a:p>
            <a:pPr marL="0" indent="0">
              <a:buNone/>
            </a:pPr>
            <a:r>
              <a:rPr lang="en-US" dirty="0" smtClean="0"/>
              <a:t>And clear your desk of all other stuff.</a:t>
            </a:r>
            <a:endParaRPr lang="en-US" dirty="0"/>
          </a:p>
        </p:txBody>
      </p:sp>
    </p:spTree>
    <p:extLst>
      <p:ext uri="{BB962C8B-B14F-4D97-AF65-F5344CB8AC3E}">
        <p14:creationId xmlns:p14="http://schemas.microsoft.com/office/powerpoint/2010/main" val="411168845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a:t>
            </a:r>
            <a:r>
              <a:rPr lang="en-US" dirty="0" smtClean="0"/>
              <a:t>hat are we going to do today?</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a:t> </a:t>
            </a:r>
            <a:r>
              <a:rPr lang="en-US" dirty="0" smtClean="0"/>
              <a:t>       This is a clue…</a:t>
            </a:r>
            <a:endParaRPr lang="en-US" dirty="0"/>
          </a:p>
        </p:txBody>
      </p:sp>
      <p:pic>
        <p:nvPicPr>
          <p:cNvPr id="4" name="Picture 3" descr="Mayflower.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0320" y="1203197"/>
            <a:ext cx="5450963" cy="4156159"/>
          </a:xfrm>
          <a:prstGeom prst="rect">
            <a:avLst/>
          </a:prstGeom>
        </p:spPr>
      </p:pic>
    </p:spTree>
    <p:extLst>
      <p:ext uri="{BB962C8B-B14F-4D97-AF65-F5344CB8AC3E}">
        <p14:creationId xmlns:p14="http://schemas.microsoft.com/office/powerpoint/2010/main" val="59714798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Here’s another clue…</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dirty="0" smtClean="0"/>
          </a:p>
          <a:p>
            <a:pPr marL="0" indent="0">
              <a:buNone/>
            </a:pPr>
            <a:endParaRPr lang="en-US" dirty="0"/>
          </a:p>
          <a:p>
            <a:pPr marL="0" indent="0">
              <a:buNone/>
            </a:pPr>
            <a:r>
              <a:rPr lang="en-US" dirty="0" smtClean="0"/>
              <a:t>   </a:t>
            </a:r>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Who </a:t>
            </a:r>
            <a:r>
              <a:rPr lang="en-US" dirty="0" smtClean="0"/>
              <a:t>are these people and where are they going?  What do they have with them?</a:t>
            </a:r>
          </a:p>
          <a:p>
            <a:pPr marL="0" indent="0">
              <a:buNone/>
            </a:pPr>
            <a:endParaRPr lang="en-US" dirty="0"/>
          </a:p>
        </p:txBody>
      </p:sp>
      <p:pic>
        <p:nvPicPr>
          <p:cNvPr id="5" name="Picture 4" descr="pilgrims boa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00300" y="1417638"/>
            <a:ext cx="4330700" cy="3111500"/>
          </a:xfrm>
          <a:prstGeom prst="rect">
            <a:avLst/>
          </a:prstGeom>
        </p:spPr>
      </p:pic>
    </p:spTree>
    <p:extLst>
      <p:ext uri="{BB962C8B-B14F-4D97-AF65-F5344CB8AC3E}">
        <p14:creationId xmlns:p14="http://schemas.microsoft.com/office/powerpoint/2010/main" val="40210646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be perfectly explicit:</a:t>
            </a:r>
            <a:endParaRPr lang="en-US" dirty="0"/>
          </a:p>
        </p:txBody>
      </p:sp>
      <p:sp>
        <p:nvSpPr>
          <p:cNvPr id="3" name="Content Placeholder 2"/>
          <p:cNvSpPr>
            <a:spLocks noGrp="1"/>
          </p:cNvSpPr>
          <p:nvPr>
            <p:ph idx="1"/>
          </p:nvPr>
        </p:nvSpPr>
        <p:spPr/>
        <p:txBody>
          <a:bodyPr>
            <a:normAutofit/>
          </a:bodyPr>
          <a:lstStyle/>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When the colonists left England and sailed for North America (the “New World”), what did they take with them?</a:t>
            </a:r>
            <a:endParaRPr lang="en-US" dirty="0"/>
          </a:p>
        </p:txBody>
      </p:sp>
      <p:pic>
        <p:nvPicPr>
          <p:cNvPr id="4" name="Picture 3" descr="pilgrims boa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3289" y="1417638"/>
            <a:ext cx="4330700" cy="3111500"/>
          </a:xfrm>
          <a:prstGeom prst="rect">
            <a:avLst/>
          </a:prstGeom>
        </p:spPr>
      </p:pic>
    </p:spTree>
    <p:extLst>
      <p:ext uri="{BB962C8B-B14F-4D97-AF65-F5344CB8AC3E}">
        <p14:creationId xmlns:p14="http://schemas.microsoft.com/office/powerpoint/2010/main" val="366660952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403</TotalTime>
  <Words>1156</Words>
  <Application>Microsoft Macintosh PowerPoint</Application>
  <PresentationFormat>On-screen Show (4:3)</PresentationFormat>
  <Paragraphs>192</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Early Ideas about  Rights and Government</vt:lpstr>
      <vt:lpstr>Your homework over weekend:</vt:lpstr>
      <vt:lpstr>Civics vocabulary 1</vt:lpstr>
      <vt:lpstr>Civics vocabulary 1</vt:lpstr>
      <vt:lpstr>What are we going to do today?</vt:lpstr>
      <vt:lpstr>Please take out:</vt:lpstr>
      <vt:lpstr>What are we going to do today?</vt:lpstr>
      <vt:lpstr>Here’s another clue…</vt:lpstr>
      <vt:lpstr>To be perfectly explicit:</vt:lpstr>
      <vt:lpstr>Colonists brought many things across the sea, but most importantly (for us):</vt:lpstr>
      <vt:lpstr>What were some of those  ideas and expectations?</vt:lpstr>
      <vt:lpstr>What were some of those  ideas and expectations?</vt:lpstr>
      <vt:lpstr>1.  Ideas and expectations about GOVERNMENT:</vt:lpstr>
      <vt:lpstr>1.  Ideas and expectations about GOVERNMENT:</vt:lpstr>
      <vt:lpstr>1.  Ideas and expectations about GOVERNMENT:</vt:lpstr>
      <vt:lpstr>1.  Ideas and expectations about GOVERNMENT:</vt:lpstr>
      <vt:lpstr>PowerPoint Presentation</vt:lpstr>
      <vt:lpstr>2. Ideas and expectations about people’s RIGHTS:</vt:lpstr>
      <vt:lpstr>2. Ideas and expectations about people’s RIGHTS:</vt:lpstr>
      <vt:lpstr>2. Ideas and expectations about people’s RIGHTS:</vt:lpstr>
      <vt:lpstr> b)  Basic individual rights (of English men with property / clergy / nobility) by the late 1600s: </vt:lpstr>
      <vt:lpstr> b)  Basic individual rights (of English men with property / clergy / nobility) by the late 1600s: </vt:lpstr>
      <vt:lpstr> b)  Basic individual rights (of English men with property / clergy / nobility) by the late 1600s: </vt:lpstr>
      <vt:lpstr>Of course, all these ideas were related.</vt:lpstr>
      <vt:lpstr>Ideas about GOVERNMENT?</vt:lpstr>
      <vt:lpstr> Shared powers of government </vt:lpstr>
      <vt:lpstr>PowerPoint Presentation</vt:lpstr>
      <vt:lpstr>Colonists’ ideas and expectations about GOVERNMENT and RIGHTS</vt:lpstr>
      <vt:lpstr>Colonists’ ideas and expectations  evolved and adapted further.</vt:lpstr>
      <vt:lpstr> Conflicts over RIGHTS and REPRESENTATION led to </vt:lpstr>
      <vt:lpstr>which is why we celebrate July 4th!</vt:lpstr>
      <vt:lpstr>Your HW for tonight!</vt:lpstr>
      <vt:lpstr>BRING to class on Tuesday:</vt:lpstr>
      <vt:lpstr>Now, it’s time to pack up your ideas and row, row, row your boat!</vt:lpstr>
    </vt:vector>
  </TitlesOfParts>
  <Company>University Laboratory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Rights and Representation</dc:title>
  <dc:creator>Janet Morford</dc:creator>
  <cp:lastModifiedBy>Janet Morford</cp:lastModifiedBy>
  <cp:revision>31</cp:revision>
  <dcterms:created xsi:type="dcterms:W3CDTF">2016-09-11T19:28:38Z</dcterms:created>
  <dcterms:modified xsi:type="dcterms:W3CDTF">2016-09-12T18:27:11Z</dcterms:modified>
</cp:coreProperties>
</file>